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sldIdLst>
    <p:sldId id="256" r:id="rId2"/>
    <p:sldId id="283" r:id="rId3"/>
    <p:sldId id="296" r:id="rId4"/>
    <p:sldId id="297" r:id="rId5"/>
    <p:sldId id="285" r:id="rId6"/>
    <p:sldId id="286" r:id="rId7"/>
    <p:sldId id="287" r:id="rId8"/>
    <p:sldId id="288" r:id="rId9"/>
    <p:sldId id="257" r:id="rId10"/>
    <p:sldId id="258" r:id="rId11"/>
    <p:sldId id="259" r:id="rId12"/>
    <p:sldId id="260" r:id="rId13"/>
    <p:sldId id="293" r:id="rId14"/>
    <p:sldId id="261" r:id="rId15"/>
    <p:sldId id="265" r:id="rId16"/>
    <p:sldId id="262" r:id="rId17"/>
    <p:sldId id="289" r:id="rId18"/>
    <p:sldId id="290" r:id="rId19"/>
    <p:sldId id="291" r:id="rId20"/>
    <p:sldId id="292" r:id="rId21"/>
    <p:sldId id="264" r:id="rId22"/>
    <p:sldId id="282"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94" r:id="rId38"/>
    <p:sldId id="295" r:id="rId39"/>
    <p:sldId id="28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2" autoAdjust="0"/>
    <p:restoredTop sz="94660"/>
  </p:normalViewPr>
  <p:slideViewPr>
    <p:cSldViewPr snapToGrid="0">
      <p:cViewPr varScale="1">
        <p:scale>
          <a:sx n="82" d="100"/>
          <a:sy n="82" d="100"/>
        </p:scale>
        <p:origin x="3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6B4815-7C0A-4A8A-882D-C14FF1412BEB}" type="datetimeFigureOut">
              <a:rPr lang="en-GB" smtClean="0"/>
              <a:t>13/10/2023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4D09B9-6D96-43B5-AFBF-7F21FF1679EB}" type="slidenum">
              <a:rPr lang="en-GB" smtClean="0"/>
              <a:t>‹#›</a:t>
            </a:fld>
            <a:endParaRPr lang="en-GB"/>
          </a:p>
        </p:txBody>
      </p:sp>
    </p:spTree>
    <p:extLst>
      <p:ext uri="{BB962C8B-B14F-4D97-AF65-F5344CB8AC3E}">
        <p14:creationId xmlns:p14="http://schemas.microsoft.com/office/powerpoint/2010/main" val="25277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DB43B-9DC5-4DA2-9FD7-0FA56E3C9035}"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857F1A-8AC5-4141-AFFD-1C0A9111F500}"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A166E2-04D2-451D-A81F-B993BC9BD617}"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44CB21-4BF7-4D51-97EB-67A981731478}"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F6ED70-54D5-4A3B-8DAF-8EAFC113EF17}"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4E68DD-F7EB-471E-AE01-DD8830C80BFE}"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4C742A-3C85-4492-8A51-F9566B3B35FD}"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FF09C-4927-44E5-8713-7F4609076CB2}"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70E241-E42B-4C6E-BC24-7A3448E4B68C}"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8532B5-CC2E-4FD6-A256-E3B4E048F717}"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F77115-C468-4F5F-B628-1EAEF7DD002F}" type="datetime1">
              <a:rPr lang="en-US" smtClean="0"/>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7660F2-81AF-4C31-8B16-5DBE841F7A30}" type="datetime1">
              <a:rPr lang="en-US" smtClean="0"/>
              <a:t>10/13/2023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A12E8E-01AB-4342-B02B-E52FC0798D7B}" type="datetime1">
              <a:rPr lang="en-US" smtClean="0"/>
              <a:t>10/13/2023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9EC4B-029A-42EF-9F9B-74A7FC0B7804}" type="datetime1">
              <a:rPr lang="en-US" smtClean="0"/>
              <a:t>10/13/2023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CC28A2-FFE0-4281-9980-18DAB4A005A3}" type="datetime1">
              <a:rPr lang="en-US" smtClean="0"/>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2518A89-F9E5-419B-A298-E5FF5714EDF5}" type="datetime1">
              <a:rPr lang="en-US" smtClean="0"/>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C04689-024F-43E5-B3A4-2BDFF35FBC3E}" type="datetime1">
              <a:rPr lang="en-US" smtClean="0"/>
              <a:t>10/13/2023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sciencedirect.com/science/article/pii/S0014292114001159" TargetMode="External"/><Relationship Id="rId2" Type="http://schemas.openxmlformats.org/officeDocument/2006/relationships/hyperlink" Target="https://link.springer.com/article/10.1007/s40881-015-0004-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otree.org/" TargetMode="External"/><Relationship Id="rId2" Type="http://schemas.openxmlformats.org/officeDocument/2006/relationships/hyperlink" Target="https://cler1.gitlab.io/ztree-unleashed-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york.ac.uk/economics/exec/universityofbari/" TargetMode="External"/><Relationship Id="rId2" Type="http://schemas.openxmlformats.org/officeDocument/2006/relationships/hyperlink" Target="https://pubsonline.informs.org/doi/abs/10.1287/opre.2019.1899"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veconlab.econ.virginia.edu/" TargetMode="External"/><Relationship Id="rId3" Type="http://schemas.openxmlformats.org/officeDocument/2006/relationships/hyperlink" Target="https://arielrubinstein.org/gt/" TargetMode="External"/><Relationship Id="rId7" Type="http://schemas.openxmlformats.org/officeDocument/2006/relationships/hyperlink" Target="https://en.wikiversity.org/wiki/Economic_Classroom_Experiments" TargetMode="External"/><Relationship Id="rId2" Type="http://schemas.openxmlformats.org/officeDocument/2006/relationships/hyperlink" Target="https://arielrubinstein.tau.ac.il/" TargetMode="External"/><Relationship Id="rId1" Type="http://schemas.openxmlformats.org/officeDocument/2006/relationships/slideLayout" Target="../slideLayouts/slideLayout2.xml"/><Relationship Id="rId6" Type="http://schemas.openxmlformats.org/officeDocument/2006/relationships/hyperlink" Target="https://www.elsevier.com/books/handbook-of-experimental-economics-results/plott/978-0-444-82642-8" TargetMode="External"/><Relationship Id="rId5" Type="http://schemas.openxmlformats.org/officeDocument/2006/relationships/hyperlink" Target="https://press.princeton.edu/books/hardcover/9780691139999/the-handbook-of-experimental-economics-volume-2" TargetMode="External"/><Relationship Id="rId4" Type="http://schemas.openxmlformats.org/officeDocument/2006/relationships/hyperlink" Target="https://press.princeton.edu/books/paperback/9780691058979/the-handbook-of-experimental-economic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3128" y="2753958"/>
            <a:ext cx="7766936" cy="1151068"/>
          </a:xfrm>
        </p:spPr>
        <p:txBody>
          <a:bodyPr/>
          <a:lstStyle/>
          <a:p>
            <a:pPr algn="l"/>
            <a:r>
              <a:rPr lang="en-GB" sz="3200" dirty="0"/>
              <a:t>Experimental Economics </a:t>
            </a:r>
            <a:br>
              <a:rPr lang="en-GB" sz="3200" dirty="0"/>
            </a:br>
            <a:r>
              <a:rPr lang="en-GB" sz="3200" dirty="0"/>
              <a:t>Lecture 4</a:t>
            </a:r>
          </a:p>
        </p:txBody>
      </p:sp>
      <p:sp>
        <p:nvSpPr>
          <p:cNvPr id="3" name="Subtitle 2"/>
          <p:cNvSpPr>
            <a:spLocks noGrp="1"/>
          </p:cNvSpPr>
          <p:nvPr>
            <p:ph type="subTitle" idx="1"/>
          </p:nvPr>
        </p:nvSpPr>
        <p:spPr>
          <a:xfrm>
            <a:off x="1324186" y="4427354"/>
            <a:ext cx="7766936" cy="1096899"/>
          </a:xfrm>
        </p:spPr>
        <p:txBody>
          <a:bodyPr>
            <a:normAutofit lnSpcReduction="10000"/>
          </a:bodyPr>
          <a:lstStyle/>
          <a:p>
            <a:pPr algn="ctr"/>
            <a:r>
              <a:rPr lang="en-GB" dirty="0"/>
              <a:t>Fourth presentation to the Doctoral Students, University of Bari</a:t>
            </a:r>
          </a:p>
          <a:p>
            <a:pPr algn="ctr"/>
            <a:r>
              <a:rPr lang="en-GB" dirty="0"/>
              <a:t>John Hey</a:t>
            </a:r>
          </a:p>
          <a:p>
            <a:pPr algn="ctr"/>
            <a:r>
              <a:rPr lang="en-GB"/>
              <a:t> October </a:t>
            </a:r>
            <a:r>
              <a:rPr lang="en-GB" dirty="0"/>
              <a:t>2023</a:t>
            </a:r>
          </a:p>
          <a:p>
            <a:pPr algn="l"/>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411711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Possible softwares</a:t>
            </a:r>
          </a:p>
        </p:txBody>
      </p:sp>
      <p:sp>
        <p:nvSpPr>
          <p:cNvPr id="3" name="Content Placeholder 2"/>
          <p:cNvSpPr>
            <a:spLocks noGrp="1"/>
          </p:cNvSpPr>
          <p:nvPr>
            <p:ph idx="1"/>
          </p:nvPr>
        </p:nvSpPr>
        <p:spPr/>
        <p:txBody>
          <a:bodyPr/>
          <a:lstStyle/>
          <a:p>
            <a:r>
              <a:rPr lang="en-GB" dirty="0"/>
              <a:t>There is always a trade-off – here between the flexibility of the software and the difficulty of writing with it.</a:t>
            </a:r>
          </a:p>
          <a:p>
            <a:r>
              <a:rPr lang="en-GB" dirty="0"/>
              <a:t>The more flexible, the more difficult to program.</a:t>
            </a:r>
          </a:p>
          <a:p>
            <a:r>
              <a:rPr lang="en-GB" dirty="0"/>
              <a:t>The list is long, but here is a short list, starting with the easiest to write:</a:t>
            </a:r>
          </a:p>
          <a:p>
            <a:r>
              <a:rPr lang="en-GB" dirty="0"/>
              <a:t>Z-tree, O-tree (with their online versions Z-tree unleashed) – relatively easy, lots of ready-written code, but terrible colours.</a:t>
            </a:r>
          </a:p>
          <a:p>
            <a:r>
              <a:rPr lang="en-GB" dirty="0"/>
              <a:t>Visual Studio (Basic, C++) – very flexible but slow to write.</a:t>
            </a:r>
          </a:p>
          <a:p>
            <a:r>
              <a:rPr lang="en-GB" dirty="0"/>
              <a:t>Python – very difficult, but very flexible.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578584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the software should do</a:t>
            </a:r>
          </a:p>
        </p:txBody>
      </p:sp>
      <p:sp>
        <p:nvSpPr>
          <p:cNvPr id="3" name="Content Placeholder 2"/>
          <p:cNvSpPr>
            <a:spLocks noGrp="1"/>
          </p:cNvSpPr>
          <p:nvPr>
            <p:ph idx="1"/>
          </p:nvPr>
        </p:nvSpPr>
        <p:spPr/>
        <p:txBody>
          <a:bodyPr/>
          <a:lstStyle/>
          <a:p>
            <a:r>
              <a:rPr lang="en-GB" dirty="0"/>
              <a:t>It should be visually appealing and clear.</a:t>
            </a:r>
          </a:p>
          <a:p>
            <a:r>
              <a:rPr lang="en-GB" dirty="0"/>
              <a:t>It should be clear what subjects should do at every stage.</a:t>
            </a:r>
          </a:p>
          <a:p>
            <a:pPr marL="0" indent="0">
              <a:buNone/>
            </a:pPr>
            <a:endParaRPr lang="en-GB" dirty="0"/>
          </a:p>
          <a:p>
            <a:pPr marL="0" indent="0">
              <a:buNone/>
            </a:pPr>
            <a:endParaRPr lang="en-GB" dirty="0"/>
          </a:p>
          <a:p>
            <a:pPr marL="0" indent="0">
              <a:buNone/>
            </a:pPr>
            <a:endParaRPr lang="en-GB" dirty="0"/>
          </a:p>
          <a:p>
            <a:r>
              <a:rPr lang="en-GB" dirty="0"/>
              <a:t>Finally, and very importantly, it should record EVERYTHING that happened – everything displayed on the screen, and every keystroke that the subject made.</a:t>
            </a:r>
          </a:p>
          <a:p>
            <a:r>
              <a:rPr lang="en-GB" dirty="0"/>
              <a:t>This may make it a large file, but you might not know before the experiment what data may be useful for your data analysis later.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319332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800113"/>
          </a:xfrm>
        </p:spPr>
        <p:txBody>
          <a:bodyPr>
            <a:normAutofit/>
          </a:bodyPr>
          <a:lstStyle/>
          <a:p>
            <a:r>
              <a:rPr lang="en-GB" dirty="0"/>
              <a:t>An example of a Python interface</a:t>
            </a:r>
            <a:br>
              <a:rPr lang="en-GB" dirty="0"/>
            </a:br>
            <a:r>
              <a:rPr lang="en-GB" sz="2000" dirty="0"/>
              <a:t>An experiment testing Epstein and Ji</a:t>
            </a:r>
            <a:br>
              <a:rPr lang="en-GB" sz="2000" dirty="0"/>
            </a:br>
            <a:r>
              <a:rPr lang="en-GB" sz="1400" dirty="0"/>
              <a:t>The subjects saw an evolving graph giving (costly) information, and the theory was about seeing when they stopped gathering information.</a:t>
            </a:r>
            <a:br>
              <a:rPr lang="en-GB" sz="1400" dirty="0"/>
            </a:br>
            <a:r>
              <a:rPr lang="en-GB" sz="1400" dirty="0"/>
              <a:t>The software did not record every position of the graph – which we realised later would  have been useful for data analysis.</a:t>
            </a:r>
          </a:p>
        </p:txBody>
      </p:sp>
      <p:pic>
        <p:nvPicPr>
          <p:cNvPr id="6" name="Content Placeholder 5"/>
          <p:cNvPicPr>
            <a:picLocks noGrp="1" noChangeAspect="1"/>
          </p:cNvPicPr>
          <p:nvPr>
            <p:ph idx="1"/>
          </p:nvPr>
        </p:nvPicPr>
        <p:blipFill>
          <a:blip r:embed="rId2"/>
          <a:stretch>
            <a:fillRect/>
          </a:stretch>
        </p:blipFill>
        <p:spPr>
          <a:xfrm>
            <a:off x="2651663" y="2492469"/>
            <a:ext cx="4476590" cy="3881437"/>
          </a:xfrm>
          <a:prstGeom prst="rect">
            <a:avLst/>
          </a:prstGeom>
        </p:spPr>
      </p:pic>
      <p:sp>
        <p:nvSpPr>
          <p:cNvPr id="3" name="Slide Number Placeholder 2"/>
          <p:cNvSpPr>
            <a:spLocks noGrp="1"/>
          </p:cNvSpPr>
          <p:nvPr>
            <p:ph type="sldNum" sz="quarter" idx="12"/>
          </p:nvPr>
        </p:nvSpPr>
        <p:spPr/>
        <p:txBody>
          <a:bodyPr/>
          <a:lstStyle/>
          <a:p>
            <a:fld id="{D57F1E4F-1CFF-5643-939E-217C01CDF565}" type="slidenum">
              <a:rPr lang="en-US" smtClean="0"/>
              <a:pPr/>
              <a:t>12</a:t>
            </a:fld>
            <a:endParaRPr lang="en-US" dirty="0"/>
          </a:p>
        </p:txBody>
      </p:sp>
      <p:sp>
        <p:nvSpPr>
          <p:cNvPr id="4" name="TextBox 3"/>
          <p:cNvSpPr txBox="1"/>
          <p:nvPr/>
        </p:nvSpPr>
        <p:spPr>
          <a:xfrm>
            <a:off x="7562625" y="3022899"/>
            <a:ext cx="1613647" cy="923330"/>
          </a:xfrm>
          <a:prstGeom prst="rect">
            <a:avLst/>
          </a:prstGeom>
          <a:noFill/>
        </p:spPr>
        <p:txBody>
          <a:bodyPr wrap="square" rtlCol="0">
            <a:spAutoFit/>
          </a:bodyPr>
          <a:lstStyle/>
          <a:p>
            <a:r>
              <a:rPr lang="en-GB" dirty="0"/>
              <a:t>This was programmed in Python</a:t>
            </a:r>
          </a:p>
        </p:txBody>
      </p:sp>
    </p:spTree>
    <p:extLst>
      <p:ext uri="{BB962C8B-B14F-4D97-AF65-F5344CB8AC3E}">
        <p14:creationId xmlns:p14="http://schemas.microsoft.com/office/powerpoint/2010/main" val="3197105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example of a Visual Studio interface</a:t>
            </a:r>
          </a:p>
        </p:txBody>
      </p:sp>
      <p:pic>
        <p:nvPicPr>
          <p:cNvPr id="5" name="Content Placeholder 4"/>
          <p:cNvPicPr>
            <a:picLocks noGrp="1" noChangeAspect="1"/>
          </p:cNvPicPr>
          <p:nvPr>
            <p:ph idx="1"/>
          </p:nvPr>
        </p:nvPicPr>
        <p:blipFill>
          <a:blip r:embed="rId2"/>
          <a:stretch>
            <a:fillRect/>
          </a:stretch>
        </p:blipFill>
        <p:spPr>
          <a:xfrm>
            <a:off x="527125" y="1473798"/>
            <a:ext cx="8652907" cy="509912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068540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66037"/>
          </a:xfrm>
        </p:spPr>
        <p:txBody>
          <a:bodyPr>
            <a:normAutofit fontScale="90000"/>
          </a:bodyPr>
          <a:lstStyle/>
          <a:p>
            <a:r>
              <a:rPr lang="en-GB" dirty="0"/>
              <a:t>An example of a Z-tree interface</a:t>
            </a:r>
            <a:br>
              <a:rPr lang="en-GB" dirty="0"/>
            </a:br>
            <a:r>
              <a:rPr lang="en-GB" sz="2200" dirty="0"/>
              <a:t>An experiment published in </a:t>
            </a:r>
            <a:r>
              <a:rPr lang="en-GB" sz="2200" i="1" dirty="0"/>
              <a:t>Management Scienc</a:t>
            </a:r>
            <a:r>
              <a:rPr lang="en-GB" sz="2000" i="1" dirty="0"/>
              <a:t>e</a:t>
            </a:r>
            <a:r>
              <a:rPr lang="en-GB" i="1" dirty="0"/>
              <a:t>.</a:t>
            </a:r>
            <a:endParaRPr lang="en-GB" dirty="0"/>
          </a:p>
        </p:txBody>
      </p:sp>
      <p:pic>
        <p:nvPicPr>
          <p:cNvPr id="4" name="Content Placeholder 3"/>
          <p:cNvPicPr>
            <a:picLocks noGrp="1" noChangeAspect="1"/>
          </p:cNvPicPr>
          <p:nvPr>
            <p:ph idx="1"/>
          </p:nvPr>
        </p:nvPicPr>
        <p:blipFill>
          <a:blip r:embed="rId2"/>
          <a:stretch>
            <a:fillRect/>
          </a:stretch>
        </p:blipFill>
        <p:spPr>
          <a:xfrm>
            <a:off x="1095082" y="1775637"/>
            <a:ext cx="7416928" cy="4625163"/>
          </a:xfrm>
          <a:prstGeom prst="rect">
            <a:avLst/>
          </a:prstGeom>
        </p:spPr>
      </p:pic>
      <p:sp>
        <p:nvSpPr>
          <p:cNvPr id="3" name="Slide Number Placeholder 2"/>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TextBox 4"/>
          <p:cNvSpPr txBox="1"/>
          <p:nvPr/>
        </p:nvSpPr>
        <p:spPr>
          <a:xfrm>
            <a:off x="8767481" y="2506532"/>
            <a:ext cx="1549103" cy="923330"/>
          </a:xfrm>
          <a:prstGeom prst="rect">
            <a:avLst/>
          </a:prstGeom>
          <a:noFill/>
        </p:spPr>
        <p:txBody>
          <a:bodyPr wrap="square" rtlCol="0">
            <a:spAutoFit/>
          </a:bodyPr>
          <a:lstStyle/>
          <a:p>
            <a:r>
              <a:rPr lang="en-GB" dirty="0"/>
              <a:t>This was programmed </a:t>
            </a:r>
            <a:r>
              <a:rPr lang="en-GB" dirty="0" err="1"/>
              <a:t>wih</a:t>
            </a:r>
            <a:r>
              <a:rPr lang="en-GB" dirty="0"/>
              <a:t> Z-tree</a:t>
            </a:r>
          </a:p>
        </p:txBody>
      </p:sp>
    </p:spTree>
    <p:extLst>
      <p:ext uri="{BB962C8B-B14F-4D97-AF65-F5344CB8AC3E}">
        <p14:creationId xmlns:p14="http://schemas.microsoft.com/office/powerpoint/2010/main" val="1144191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Another example of a Python interface</a:t>
            </a:r>
            <a:br>
              <a:rPr lang="en-GB" dirty="0"/>
            </a:br>
            <a:br>
              <a:rPr lang="en-GB" dirty="0"/>
            </a:br>
            <a:r>
              <a:rPr lang="en-GB" sz="2200" dirty="0"/>
              <a:t>An experiment by Bone, Crosetto, Hey and Pasca</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8886" y="1930400"/>
            <a:ext cx="8306522" cy="4672419"/>
          </a:xfrm>
        </p:spPr>
      </p:pic>
      <p:sp>
        <p:nvSpPr>
          <p:cNvPr id="3" name="Slide Number Placeholder 2"/>
          <p:cNvSpPr>
            <a:spLocks noGrp="1"/>
          </p:cNvSpPr>
          <p:nvPr>
            <p:ph type="sldNum" sz="quarter" idx="12"/>
          </p:nvPr>
        </p:nvSpPr>
        <p:spPr/>
        <p:txBody>
          <a:bodyPr/>
          <a:lstStyle/>
          <a:p>
            <a:fld id="{D57F1E4F-1CFF-5643-939E-217C01CDF565}" type="slidenum">
              <a:rPr lang="en-US" smtClean="0"/>
              <a:pPr/>
              <a:t>15</a:t>
            </a:fld>
            <a:endParaRPr lang="en-US" dirty="0"/>
          </a:p>
        </p:txBody>
      </p:sp>
      <p:sp>
        <p:nvSpPr>
          <p:cNvPr id="4" name="TextBox 3"/>
          <p:cNvSpPr txBox="1"/>
          <p:nvPr/>
        </p:nvSpPr>
        <p:spPr>
          <a:xfrm>
            <a:off x="9090212" y="2158110"/>
            <a:ext cx="1721224" cy="923330"/>
          </a:xfrm>
          <a:prstGeom prst="rect">
            <a:avLst/>
          </a:prstGeom>
          <a:noFill/>
        </p:spPr>
        <p:txBody>
          <a:bodyPr wrap="square" rtlCol="0">
            <a:spAutoFit/>
          </a:bodyPr>
          <a:lstStyle/>
          <a:p>
            <a:r>
              <a:rPr lang="en-GB" dirty="0"/>
              <a:t>This was programmed in Python</a:t>
            </a:r>
          </a:p>
        </p:txBody>
      </p:sp>
    </p:spTree>
    <p:extLst>
      <p:ext uri="{BB962C8B-B14F-4D97-AF65-F5344CB8AC3E}">
        <p14:creationId xmlns:p14="http://schemas.microsoft.com/office/powerpoint/2010/main" val="4191993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Another example of a Python interface </a:t>
            </a:r>
            <a:br>
              <a:rPr lang="en-GB" dirty="0"/>
            </a:br>
            <a:br>
              <a:rPr lang="en-GB" dirty="0"/>
            </a:br>
            <a:r>
              <a:rPr lang="en-GB" sz="2200" dirty="0"/>
              <a:t>An experiment by Bone, Crosetto, Hey and Pasca</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8887" y="1906338"/>
            <a:ext cx="8349300" cy="4696482"/>
          </a:xfrm>
        </p:spPr>
      </p:pic>
      <p:sp>
        <p:nvSpPr>
          <p:cNvPr id="3" name="Slide Number Placeholder 2"/>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Rectangle 4"/>
          <p:cNvSpPr/>
          <p:nvPr/>
        </p:nvSpPr>
        <p:spPr>
          <a:xfrm>
            <a:off x="9121668" y="2459026"/>
            <a:ext cx="1630575" cy="923330"/>
          </a:xfrm>
          <a:prstGeom prst="rect">
            <a:avLst/>
          </a:prstGeom>
        </p:spPr>
        <p:txBody>
          <a:bodyPr wrap="none">
            <a:spAutoFit/>
          </a:bodyPr>
          <a:lstStyle/>
          <a:p>
            <a:r>
              <a:rPr lang="en-GB" dirty="0"/>
              <a:t>This was </a:t>
            </a:r>
          </a:p>
          <a:p>
            <a:r>
              <a:rPr lang="en-GB" dirty="0"/>
              <a:t>programmed  </a:t>
            </a:r>
          </a:p>
          <a:p>
            <a:r>
              <a:rPr lang="en-GB" dirty="0"/>
              <a:t>in Python</a:t>
            </a:r>
          </a:p>
        </p:txBody>
      </p:sp>
    </p:spTree>
    <p:extLst>
      <p:ext uri="{BB962C8B-B14F-4D97-AF65-F5344CB8AC3E}">
        <p14:creationId xmlns:p14="http://schemas.microsoft.com/office/powerpoint/2010/main" val="2489931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 of a Python program</a:t>
            </a:r>
          </a:p>
        </p:txBody>
      </p:sp>
      <p:pic>
        <p:nvPicPr>
          <p:cNvPr id="5" name="Content Placeholder 4"/>
          <p:cNvPicPr>
            <a:picLocks noGrp="1" noChangeAspect="1"/>
          </p:cNvPicPr>
          <p:nvPr>
            <p:ph idx="1"/>
          </p:nvPr>
        </p:nvPicPr>
        <p:blipFill>
          <a:blip r:embed="rId2"/>
          <a:stretch>
            <a:fillRect/>
          </a:stretch>
        </p:blipFill>
        <p:spPr>
          <a:xfrm>
            <a:off x="827941" y="1588642"/>
            <a:ext cx="7671164" cy="4794478"/>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896022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 of a Z-tree program</a:t>
            </a:r>
          </a:p>
        </p:txBody>
      </p:sp>
      <p:pic>
        <p:nvPicPr>
          <p:cNvPr id="5" name="Content Placeholder 4"/>
          <p:cNvPicPr>
            <a:picLocks noGrp="1" noChangeAspect="1"/>
          </p:cNvPicPr>
          <p:nvPr>
            <p:ph idx="1"/>
          </p:nvPr>
        </p:nvPicPr>
        <p:blipFill>
          <a:blip r:embed="rId2"/>
          <a:stretch>
            <a:fillRect/>
          </a:stretch>
        </p:blipFill>
        <p:spPr>
          <a:xfrm>
            <a:off x="849855" y="1108038"/>
            <a:ext cx="8915394" cy="5550946"/>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991958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4873"/>
            <a:ext cx="8596668" cy="1320800"/>
          </a:xfrm>
        </p:spPr>
        <p:txBody>
          <a:bodyPr/>
          <a:lstStyle/>
          <a:p>
            <a:r>
              <a:rPr lang="en-GB" dirty="0"/>
              <a:t>Part of a Visual Studio Program 2</a:t>
            </a:r>
            <a:br>
              <a:rPr lang="en-GB" dirty="0"/>
            </a:br>
            <a:r>
              <a:rPr lang="en-GB" sz="2000" dirty="0"/>
              <a:t>Programming involves a set of functions. This is a second – to move the subject on.</a:t>
            </a:r>
          </a:p>
        </p:txBody>
      </p:sp>
      <p:pic>
        <p:nvPicPr>
          <p:cNvPr id="5" name="Content Placeholder 4"/>
          <p:cNvPicPr>
            <a:picLocks noGrp="1" noChangeAspect="1"/>
          </p:cNvPicPr>
          <p:nvPr>
            <p:ph idx="1"/>
          </p:nvPr>
        </p:nvPicPr>
        <p:blipFill>
          <a:blip r:embed="rId2"/>
          <a:stretch>
            <a:fillRect/>
          </a:stretch>
        </p:blipFill>
        <p:spPr>
          <a:xfrm>
            <a:off x="408393" y="1615673"/>
            <a:ext cx="8782590" cy="3967545"/>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896646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a:t>
            </a:r>
          </a:p>
        </p:txBody>
      </p:sp>
      <p:sp>
        <p:nvSpPr>
          <p:cNvPr id="3" name="Content Placeholder 2"/>
          <p:cNvSpPr>
            <a:spLocks noGrp="1"/>
          </p:cNvSpPr>
          <p:nvPr>
            <p:ph idx="1"/>
          </p:nvPr>
        </p:nvSpPr>
        <p:spPr/>
        <p:txBody>
          <a:bodyPr/>
          <a:lstStyle/>
          <a:p>
            <a:r>
              <a:rPr lang="en-GB" dirty="0"/>
              <a:t>Software for implementing the experiment.</a:t>
            </a:r>
          </a:p>
          <a:p>
            <a:r>
              <a:rPr lang="en-GB" dirty="0"/>
              <a:t>Testing the software.</a:t>
            </a:r>
          </a:p>
          <a:p>
            <a:r>
              <a:rPr lang="en-GB" dirty="0"/>
              <a:t>Running the experiment.</a:t>
            </a:r>
          </a:p>
          <a:p>
            <a:r>
              <a:rPr lang="en-GB" dirty="0"/>
              <a:t>In the laboratory or online.</a:t>
            </a:r>
          </a:p>
          <a:p>
            <a:endParaRPr lang="en-GB" dirty="0"/>
          </a:p>
          <a:p>
            <a:r>
              <a:rPr lang="en-GB" dirty="0"/>
              <a:t>…but first, some information and some informative sites.</a:t>
            </a:r>
          </a:p>
          <a:p>
            <a:r>
              <a:rPr lang="en-GB" dirty="0"/>
              <a:t>… and, at the end, the task for today.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455792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4873"/>
            <a:ext cx="8596668" cy="1320800"/>
          </a:xfrm>
        </p:spPr>
        <p:txBody>
          <a:bodyPr/>
          <a:lstStyle/>
          <a:p>
            <a:r>
              <a:rPr lang="en-GB" dirty="0"/>
              <a:t>Part of a Visual Studio Program 1</a:t>
            </a:r>
            <a:br>
              <a:rPr lang="en-GB" dirty="0"/>
            </a:br>
            <a:r>
              <a:rPr lang="en-GB" sz="2000" dirty="0"/>
              <a:t>Programming involves a set of functions. This is one – to display the EXEC logo.</a:t>
            </a:r>
          </a:p>
        </p:txBody>
      </p:sp>
      <p:pic>
        <p:nvPicPr>
          <p:cNvPr id="5" name="Content Placeholder 4"/>
          <p:cNvPicPr>
            <a:picLocks noGrp="1" noChangeAspect="1"/>
          </p:cNvPicPr>
          <p:nvPr>
            <p:ph idx="1"/>
          </p:nvPr>
        </p:nvPicPr>
        <p:blipFill>
          <a:blip r:embed="rId2"/>
          <a:stretch>
            <a:fillRect/>
          </a:stretch>
        </p:blipFill>
        <p:spPr>
          <a:xfrm>
            <a:off x="408393" y="1615673"/>
            <a:ext cx="8782590" cy="3967545"/>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0609935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to </a:t>
            </a:r>
            <a:r>
              <a:rPr lang="en-GB"/>
              <a:t>write your </a:t>
            </a:r>
            <a:r>
              <a:rPr lang="en-GB" dirty="0"/>
              <a:t>software</a:t>
            </a:r>
            <a:br>
              <a:rPr lang="en-GB" dirty="0"/>
            </a:br>
            <a:br>
              <a:rPr lang="en-GB" dirty="0"/>
            </a:br>
            <a:r>
              <a:rPr lang="en-GB" sz="2200" dirty="0"/>
              <a:t>Advice independent of the choice of software</a:t>
            </a:r>
          </a:p>
        </p:txBody>
      </p:sp>
      <p:sp>
        <p:nvSpPr>
          <p:cNvPr id="3" name="Content Placeholder 2"/>
          <p:cNvSpPr>
            <a:spLocks noGrp="1"/>
          </p:cNvSpPr>
          <p:nvPr>
            <p:ph idx="1"/>
          </p:nvPr>
        </p:nvSpPr>
        <p:spPr/>
        <p:txBody>
          <a:bodyPr/>
          <a:lstStyle/>
          <a:p>
            <a:r>
              <a:rPr lang="en-GB" dirty="0"/>
              <a:t>Write in blocks and use functions</a:t>
            </a:r>
          </a:p>
          <a:p>
            <a:r>
              <a:rPr lang="en-GB" dirty="0"/>
              <a:t>Every function executes a part of the experiment (for example, reading input data, processing the data if necessary, writing the Instructions, setting some test questions for understanding, drawing the decision screen, recording the subject’s responses, </a:t>
            </a:r>
            <a:r>
              <a:rPr lang="en-GB" b="1" dirty="0"/>
              <a:t>writing the output data to a file.)</a:t>
            </a:r>
          </a:p>
          <a:p>
            <a:r>
              <a:rPr lang="en-GB" dirty="0"/>
              <a:t>Split your program into blocks.</a:t>
            </a:r>
          </a:p>
          <a:p>
            <a:r>
              <a:rPr lang="en-GB" dirty="0"/>
              <a:t>Try and make the screen visually appealing.</a:t>
            </a:r>
          </a:p>
          <a:p>
            <a:r>
              <a:rPr lang="en-GB" dirty="0"/>
              <a:t>Moreover, make it clear what the subject should do at every stage…</a:t>
            </a:r>
          </a:p>
          <a:p>
            <a:r>
              <a:rPr lang="en-GB" dirty="0"/>
              <a:t>… and whether they need to type some input or click on some box.</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649245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If you are going to get someone else to write the experimental software</a:t>
            </a:r>
          </a:p>
        </p:txBody>
      </p:sp>
      <p:sp>
        <p:nvSpPr>
          <p:cNvPr id="3" name="Content Placeholder 2"/>
          <p:cNvSpPr>
            <a:spLocks noGrp="1"/>
          </p:cNvSpPr>
          <p:nvPr>
            <p:ph idx="1"/>
          </p:nvPr>
        </p:nvSpPr>
        <p:spPr/>
        <p:txBody>
          <a:bodyPr/>
          <a:lstStyle/>
          <a:p>
            <a:r>
              <a:rPr lang="en-GB" dirty="0"/>
              <a:t>Choose the person carefully, brief them well, and make sure that you have all rights over the software when it is finished.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5243109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Running the Experiment in the laboratory</a:t>
            </a:r>
          </a:p>
        </p:txBody>
      </p:sp>
      <p:sp>
        <p:nvSpPr>
          <p:cNvPr id="3" name="Content Placeholder 2"/>
          <p:cNvSpPr>
            <a:spLocks noGrp="1"/>
          </p:cNvSpPr>
          <p:nvPr>
            <p:ph idx="1"/>
          </p:nvPr>
        </p:nvSpPr>
        <p:spPr/>
        <p:txBody>
          <a:bodyPr/>
          <a:lstStyle/>
          <a:p>
            <a:r>
              <a:rPr lang="en-GB" dirty="0"/>
              <a:t>The recruitment of subjects, and booking them into slots.</a:t>
            </a:r>
          </a:p>
          <a:p>
            <a:r>
              <a:rPr lang="en-GB" dirty="0"/>
              <a:t>Greeting the subjects and initiating the experiment.</a:t>
            </a:r>
          </a:p>
          <a:p>
            <a:r>
              <a:rPr lang="en-GB" dirty="0"/>
              <a:t>Checking that the subjects understand the Instructions.</a:t>
            </a:r>
          </a:p>
          <a:p>
            <a:r>
              <a:rPr lang="en-GB" dirty="0"/>
              <a:t>Running the experiment.</a:t>
            </a:r>
          </a:p>
          <a:p>
            <a:r>
              <a:rPr lang="en-GB" dirty="0"/>
              <a:t>A post-experimental questionnaire.</a:t>
            </a:r>
          </a:p>
          <a:p>
            <a:r>
              <a:rPr lang="en-GB" dirty="0"/>
              <a:t>Paying the subjects.</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3960393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r>
              <a:rPr lang="en-GB" dirty="0"/>
              <a:t> </a:t>
            </a:r>
            <a:br>
              <a:rPr lang="en-GB" dirty="0"/>
            </a:br>
            <a:r>
              <a:rPr lang="en-GB" sz="2200" b="1" dirty="0"/>
              <a:t>The recruitment of subjects, and booking them into slots.</a:t>
            </a:r>
            <a:br>
              <a:rPr lang="en-GB" sz="1600" b="1" dirty="0"/>
            </a:br>
            <a:endParaRPr lang="en-GB" sz="1600" b="1" dirty="0"/>
          </a:p>
        </p:txBody>
      </p:sp>
      <p:sp>
        <p:nvSpPr>
          <p:cNvPr id="3" name="Content Placeholder 2"/>
          <p:cNvSpPr>
            <a:spLocks noGrp="1"/>
          </p:cNvSpPr>
          <p:nvPr>
            <p:ph idx="1"/>
          </p:nvPr>
        </p:nvSpPr>
        <p:spPr/>
        <p:txBody>
          <a:bodyPr/>
          <a:lstStyle/>
          <a:p>
            <a:r>
              <a:rPr lang="en-GB" dirty="0"/>
              <a:t>There are several recruitment softwares, the most used are </a:t>
            </a:r>
            <a:r>
              <a:rPr lang="en-GB" i="1" dirty="0">
                <a:hlinkClick r:id="rId2"/>
              </a:rPr>
              <a:t>Orsee</a:t>
            </a:r>
            <a:r>
              <a:rPr lang="en-GB" dirty="0"/>
              <a:t> and </a:t>
            </a:r>
            <a:r>
              <a:rPr lang="en-GB" i="1" dirty="0">
                <a:hlinkClick r:id="rId3"/>
              </a:rPr>
              <a:t>Hroot</a:t>
            </a:r>
            <a:r>
              <a:rPr lang="en-GB" dirty="0"/>
              <a:t>.</a:t>
            </a:r>
          </a:p>
          <a:p>
            <a:r>
              <a:rPr lang="en-GB" dirty="0"/>
              <a:t>With both of these, the software maintains a Register of potential subjects, with some demographic data (depending on how you configure it).</a:t>
            </a:r>
          </a:p>
          <a:p>
            <a:r>
              <a:rPr lang="en-GB" dirty="0"/>
              <a:t>You have to set up the Register and send out invitations (perhaps using the University’s email system) for people to join the Register.</a:t>
            </a:r>
          </a:p>
          <a:p>
            <a:r>
              <a:rPr lang="en-GB" dirty="0"/>
              <a:t>If you are working somewhere which already has a Register, you can use it.</a:t>
            </a:r>
          </a:p>
          <a:p>
            <a:r>
              <a:rPr lang="en-GB" dirty="0"/>
              <a:t>You can initiate a new experiment, send out invitations and (self-) organise them into slots.</a:t>
            </a:r>
          </a:p>
          <a:p>
            <a:r>
              <a:rPr lang="en-GB" dirty="0"/>
              <a:t>When the experimental session is finished you can save data on who participated and how much they were paid.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586307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br>
              <a:rPr lang="en-GB" dirty="0"/>
            </a:br>
            <a:r>
              <a:rPr lang="en-GB" sz="2200" b="1" dirty="0"/>
              <a:t>Greeting the subjects and initiating the experiment</a:t>
            </a:r>
            <a:br>
              <a:rPr lang="en-GB" sz="2200" b="1" dirty="0"/>
            </a:br>
            <a:endParaRPr lang="en-GB" sz="2200" b="1" dirty="0"/>
          </a:p>
        </p:txBody>
      </p:sp>
      <p:sp>
        <p:nvSpPr>
          <p:cNvPr id="3" name="Content Placeholder 2"/>
          <p:cNvSpPr>
            <a:spLocks noGrp="1"/>
          </p:cNvSpPr>
          <p:nvPr>
            <p:ph idx="1"/>
          </p:nvPr>
        </p:nvSpPr>
        <p:spPr/>
        <p:txBody>
          <a:bodyPr>
            <a:normAutofit fontScale="85000" lnSpcReduction="20000"/>
          </a:bodyPr>
          <a:lstStyle/>
          <a:p>
            <a:r>
              <a:rPr lang="en-GB" dirty="0"/>
              <a:t>There should be somewhere in the lab where they can wait.</a:t>
            </a:r>
          </a:p>
          <a:p>
            <a:r>
              <a:rPr lang="en-GB" dirty="0"/>
              <a:t>We ask them to take a numbered token from an ordered set.</a:t>
            </a:r>
          </a:p>
          <a:p>
            <a:r>
              <a:rPr lang="en-GB" dirty="0"/>
              <a:t>Keep a record of who showed up (this will be inputted into </a:t>
            </a:r>
            <a:r>
              <a:rPr lang="en-GB" i="1" dirty="0"/>
              <a:t>hroot </a:t>
            </a:r>
            <a:r>
              <a:rPr lang="en-GB" dirty="0"/>
              <a:t>later).</a:t>
            </a:r>
          </a:p>
          <a:p>
            <a:r>
              <a:rPr lang="en-GB" dirty="0"/>
              <a:t>Take them into the lab and seat them appropriately (if the experiment requires this) or seat them according to the number that they took on arrival.</a:t>
            </a:r>
          </a:p>
          <a:p>
            <a:r>
              <a:rPr lang="en-GB" dirty="0"/>
              <a:t>Leave printed Instructions, some blank sheets of paper and a pen on their desk.</a:t>
            </a:r>
          </a:p>
          <a:p>
            <a:r>
              <a:rPr lang="en-GB" dirty="0"/>
              <a:t>When all settled, read out the Instructions over the tannoy system.</a:t>
            </a:r>
          </a:p>
          <a:p>
            <a:r>
              <a:rPr lang="en-GB" dirty="0"/>
              <a:t>Show the Panopto recording of the Instructions, if you have prepared one.</a:t>
            </a:r>
          </a:p>
          <a:p>
            <a:r>
              <a:rPr lang="en-GB" dirty="0"/>
              <a:t>Ask them if they have any questions.</a:t>
            </a:r>
          </a:p>
          <a:p>
            <a:r>
              <a:rPr lang="en-GB" dirty="0"/>
              <a:t>Start the experiment (at the beginning you may have some questions checking whether they understand the Instructions).</a:t>
            </a:r>
          </a:p>
          <a:p>
            <a:r>
              <a:rPr lang="en-GB" dirty="0"/>
              <a:t>During the experiment, make sure that they are not communicating with each other or surfing the Internet – your IT person can stop this).</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5663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br>
              <a:rPr lang="en-GB" dirty="0"/>
            </a:br>
            <a:r>
              <a:rPr lang="en-GB" sz="2200" b="1" dirty="0"/>
              <a:t>Making sure that the subjects understand the Instructions.</a:t>
            </a:r>
            <a:br>
              <a:rPr lang="en-GB" sz="2200" dirty="0"/>
            </a:br>
            <a:br>
              <a:rPr lang="en-GB" dirty="0"/>
            </a:br>
            <a:endParaRPr lang="en-GB" dirty="0"/>
          </a:p>
        </p:txBody>
      </p:sp>
      <p:sp>
        <p:nvSpPr>
          <p:cNvPr id="3" name="Content Placeholder 2"/>
          <p:cNvSpPr>
            <a:spLocks noGrp="1"/>
          </p:cNvSpPr>
          <p:nvPr>
            <p:ph idx="1"/>
          </p:nvPr>
        </p:nvSpPr>
        <p:spPr/>
        <p:txBody>
          <a:bodyPr/>
          <a:lstStyle/>
          <a:p>
            <a:r>
              <a:rPr lang="en-GB" dirty="0"/>
              <a:t>I would recommend that, before they start the experiment, you ask some questions which they have to answer before proceeding to the experiment.</a:t>
            </a:r>
          </a:p>
          <a:p>
            <a:r>
              <a:rPr lang="en-GB" dirty="0"/>
              <a:t>These should test whether they understand what they are being asked to do, not how to do it.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497596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br>
              <a:rPr lang="en-GB" sz="2200" dirty="0"/>
            </a:br>
            <a:r>
              <a:rPr lang="en-GB" sz="2200" b="1" dirty="0"/>
              <a:t>A post-experimental questionnaire</a:t>
            </a:r>
          </a:p>
        </p:txBody>
      </p:sp>
      <p:sp>
        <p:nvSpPr>
          <p:cNvPr id="3" name="Content Placeholder 2"/>
          <p:cNvSpPr>
            <a:spLocks noGrp="1"/>
          </p:cNvSpPr>
          <p:nvPr>
            <p:ph idx="1"/>
          </p:nvPr>
        </p:nvSpPr>
        <p:spPr/>
        <p:txBody>
          <a:bodyPr/>
          <a:lstStyle/>
          <a:p>
            <a:r>
              <a:rPr lang="en-GB" dirty="0"/>
              <a:t>Some experimental economists routinely do this.</a:t>
            </a:r>
          </a:p>
          <a:p>
            <a:r>
              <a:rPr lang="en-GB" i="1" dirty="0"/>
              <a:t>Z-tree</a:t>
            </a:r>
            <a:r>
              <a:rPr lang="en-GB" dirty="0"/>
              <a:t> has a questionnaire at the end.</a:t>
            </a:r>
          </a:p>
          <a:p>
            <a:r>
              <a:rPr lang="en-GB" dirty="0"/>
              <a:t>The questionnaire could be small or large.</a:t>
            </a:r>
          </a:p>
          <a:p>
            <a:r>
              <a:rPr lang="en-GB" dirty="0"/>
              <a:t>You should tell them at the start that there will be such a questionnaire.</a:t>
            </a:r>
          </a:p>
          <a:p>
            <a:endParaRPr lang="en-GB" dirty="0"/>
          </a:p>
          <a:p>
            <a:r>
              <a:rPr lang="en-GB" dirty="0"/>
              <a:t>Should you have one?</a:t>
            </a:r>
          </a:p>
          <a:p>
            <a:r>
              <a:rPr lang="en-GB" dirty="0"/>
              <a:t>To me it seems odd to have a (necessarily unincentivised) questionnaire when all experimental economists believe in incentives.</a:t>
            </a:r>
          </a:p>
          <a:p>
            <a:r>
              <a:rPr lang="en-GB" dirty="0"/>
              <a:t>But many are doing this (gives them some more data).</a:t>
            </a:r>
          </a:p>
          <a:p>
            <a:pPr marL="0" indent="0">
              <a:buNone/>
            </a:pP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285804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br>
              <a:rPr lang="en-GB" dirty="0"/>
            </a:br>
            <a:r>
              <a:rPr lang="en-GB" sz="2200" b="1" dirty="0"/>
              <a:t>Paying the subjects</a:t>
            </a:r>
            <a:br>
              <a:rPr lang="en-GB" sz="2200" b="1" dirty="0"/>
            </a:br>
            <a:endParaRPr lang="en-GB" sz="2200" b="1" dirty="0"/>
          </a:p>
        </p:txBody>
      </p:sp>
      <p:sp>
        <p:nvSpPr>
          <p:cNvPr id="3" name="Content Placeholder 2"/>
          <p:cNvSpPr>
            <a:spLocks noGrp="1"/>
          </p:cNvSpPr>
          <p:nvPr>
            <p:ph idx="1"/>
          </p:nvPr>
        </p:nvSpPr>
        <p:spPr/>
        <p:txBody>
          <a:bodyPr/>
          <a:lstStyle/>
          <a:p>
            <a:r>
              <a:rPr lang="en-GB" dirty="0"/>
              <a:t>The easiest way by far is paying them in cash.</a:t>
            </a:r>
          </a:p>
          <a:p>
            <a:r>
              <a:rPr lang="en-GB" dirty="0"/>
              <a:t>They should sign a receipt (your funders will need to see these).</a:t>
            </a:r>
          </a:p>
          <a:p>
            <a:r>
              <a:rPr lang="en-GB" dirty="0"/>
              <a:t>Other ways are explained in the ‘online’ section.</a:t>
            </a:r>
          </a:p>
          <a:p>
            <a:r>
              <a:rPr lang="en-GB" dirty="0"/>
              <a:t>The payment should include a participation fee, if one was announced in the recruitment for </a:t>
            </a:r>
            <a:r>
              <a:rPr lang="en-GB"/>
              <a:t>the experiment.</a:t>
            </a: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2267096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Running the experiment online</a:t>
            </a:r>
          </a:p>
        </p:txBody>
      </p:sp>
      <p:sp>
        <p:nvSpPr>
          <p:cNvPr id="3" name="Content Placeholder 2"/>
          <p:cNvSpPr>
            <a:spLocks noGrp="1"/>
          </p:cNvSpPr>
          <p:nvPr>
            <p:ph idx="1"/>
          </p:nvPr>
        </p:nvSpPr>
        <p:spPr/>
        <p:txBody>
          <a:bodyPr/>
          <a:lstStyle/>
          <a:p>
            <a:r>
              <a:rPr lang="en-GB" dirty="0"/>
              <a:t>There are several extra things you need to take into account which differ from when you are running the experiment in the lab.</a:t>
            </a:r>
          </a:p>
          <a:p>
            <a:r>
              <a:rPr lang="en-GB" dirty="0"/>
              <a:t>Recruiting the subjects.</a:t>
            </a:r>
          </a:p>
          <a:p>
            <a:r>
              <a:rPr lang="en-GB" dirty="0"/>
              <a:t>Running the experiment. </a:t>
            </a:r>
          </a:p>
          <a:p>
            <a:r>
              <a:rPr lang="en-GB" dirty="0"/>
              <a:t>Making sure that the subjects understand the Instructions.</a:t>
            </a:r>
          </a:p>
          <a:p>
            <a:r>
              <a:rPr lang="en-GB" dirty="0"/>
              <a:t>Monitoring the subjects during the experiment.</a:t>
            </a:r>
          </a:p>
          <a:p>
            <a:r>
              <a:rPr lang="en-GB" dirty="0"/>
              <a:t>Paying the subjects.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003061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Real versus hypothetical payments</a:t>
            </a:r>
          </a:p>
        </p:txBody>
      </p:sp>
      <p:sp>
        <p:nvSpPr>
          <p:cNvPr id="3" name="Content Placeholder 2"/>
          <p:cNvSpPr>
            <a:spLocks noGrp="1"/>
          </p:cNvSpPr>
          <p:nvPr>
            <p:ph idx="1"/>
          </p:nvPr>
        </p:nvSpPr>
        <p:spPr/>
        <p:txBody>
          <a:bodyPr/>
          <a:lstStyle/>
          <a:p>
            <a:r>
              <a:rPr lang="en-GB" dirty="0"/>
              <a:t>I have done some searching and there seem to be two general results which shed light on this.</a:t>
            </a:r>
          </a:p>
          <a:p>
            <a:pPr>
              <a:buFont typeface="+mj-lt"/>
              <a:buAutoNum type="arabicPeriod"/>
            </a:pPr>
            <a:r>
              <a:rPr lang="en-GB" dirty="0"/>
              <a:t>It depends upon the context. For some contexts, results with hypothetical payments are close to those with real payoffs; in other contexts, the results are quite different.</a:t>
            </a:r>
          </a:p>
          <a:p>
            <a:pPr>
              <a:buFont typeface="+mj-lt"/>
              <a:buAutoNum type="arabicPeriod"/>
            </a:pPr>
            <a:r>
              <a:rPr lang="en-GB" dirty="0"/>
              <a:t>The magnitude of the payments seems to affect the </a:t>
            </a:r>
            <a:r>
              <a:rPr lang="en-GB" i="1" dirty="0"/>
              <a:t>spread</a:t>
            </a:r>
            <a:r>
              <a:rPr lang="en-GB" dirty="0"/>
              <a:t> but not the mean of the distribution of answers/decisions; with greater payments implying less spread but much the same mean …</a:t>
            </a:r>
          </a:p>
          <a:p>
            <a:pPr>
              <a:buFont typeface="+mj-lt"/>
              <a:buAutoNum type="arabicPeriod"/>
            </a:pPr>
            <a:r>
              <a:rPr lang="en-GB" dirty="0"/>
              <a:t>… UNLESS the answers/decisions are at a bound, so that with a lower bound) the mean is lower with higher payments (and the spread less), and with an upper bound) the mean is higher with higher payments (and the spread less).</a:t>
            </a:r>
          </a:p>
          <a:p>
            <a:pPr marL="0" indent="0">
              <a:buNone/>
            </a:pP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8255114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Running the experiment online</a:t>
            </a:r>
          </a:p>
        </p:txBody>
      </p:sp>
      <p:sp>
        <p:nvSpPr>
          <p:cNvPr id="3" name="Content Placeholder 2"/>
          <p:cNvSpPr>
            <a:spLocks noGrp="1"/>
          </p:cNvSpPr>
          <p:nvPr>
            <p:ph idx="1"/>
          </p:nvPr>
        </p:nvSpPr>
        <p:spPr/>
        <p:txBody>
          <a:bodyPr/>
          <a:lstStyle/>
          <a:p>
            <a:r>
              <a:rPr lang="en-GB" dirty="0"/>
              <a:t>Much depends upon what your IT people allow.</a:t>
            </a:r>
          </a:p>
          <a:p>
            <a:r>
              <a:rPr lang="en-GB" dirty="0"/>
              <a:t>At York, security is very tight.</a:t>
            </a:r>
          </a:p>
          <a:p>
            <a:r>
              <a:rPr lang="en-GB" dirty="0"/>
              <a:t>If your security people allow it, you could use </a:t>
            </a:r>
            <a:r>
              <a:rPr lang="en-GB" dirty="0">
                <a:hlinkClick r:id="rId2"/>
              </a:rPr>
              <a:t>Z-tree unleashed</a:t>
            </a:r>
            <a:r>
              <a:rPr lang="en-GB" dirty="0"/>
              <a:t> or </a:t>
            </a:r>
            <a:r>
              <a:rPr lang="en-GB" dirty="0">
                <a:hlinkClick r:id="rId3"/>
              </a:rPr>
              <a:t>O-tree</a:t>
            </a:r>
            <a:r>
              <a:rPr lang="en-GB" dirty="0"/>
              <a:t>.</a:t>
            </a:r>
          </a:p>
          <a:p>
            <a:r>
              <a:rPr lang="en-GB" dirty="0"/>
              <a:t>These essentially allow anybody to log in to your experiment and  hence creates security issues.</a:t>
            </a:r>
          </a:p>
          <a:p>
            <a:endParaRPr lang="en-GB" dirty="0"/>
          </a:p>
          <a:p>
            <a:r>
              <a:rPr lang="en-GB" dirty="0"/>
              <a:t>At York, the IT people are giving us a Virtual Machine, and only York users can log in to it. It will be as if the subjects were in the lab.</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725621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with Z-tree unleashed and/or o-tree</a:t>
            </a:r>
          </a:p>
        </p:txBody>
      </p:sp>
      <p:sp>
        <p:nvSpPr>
          <p:cNvPr id="3" name="Content Placeholder 2"/>
          <p:cNvSpPr>
            <a:spLocks noGrp="1"/>
          </p:cNvSpPr>
          <p:nvPr>
            <p:ph idx="1"/>
          </p:nvPr>
        </p:nvSpPr>
        <p:spPr/>
        <p:txBody>
          <a:bodyPr/>
          <a:lstStyle/>
          <a:p>
            <a:r>
              <a:rPr lang="en-GB" dirty="0"/>
              <a:t>The servers would be being operated by people without any IT security experience and they would, by the nature, have to be open to the world.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921769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with a Virtual Server</a:t>
            </a:r>
          </a:p>
        </p:txBody>
      </p:sp>
      <p:sp>
        <p:nvSpPr>
          <p:cNvPr id="3" name="Content Placeholder 2"/>
          <p:cNvSpPr>
            <a:spLocks noGrp="1"/>
          </p:cNvSpPr>
          <p:nvPr>
            <p:ph idx="1"/>
          </p:nvPr>
        </p:nvSpPr>
        <p:spPr/>
        <p:txBody>
          <a:bodyPr/>
          <a:lstStyle/>
          <a:p>
            <a:r>
              <a:rPr lang="en-GB" dirty="0"/>
              <a:t>This is almost the same as running the experiment in the lab.</a:t>
            </a:r>
          </a:p>
          <a:p>
            <a:r>
              <a:rPr lang="en-GB" dirty="0"/>
              <a:t>At York, this is restricted to subjects who have a York account.</a:t>
            </a:r>
          </a:p>
          <a:p>
            <a:r>
              <a:rPr lang="en-GB" dirty="0"/>
              <a:t>You have a server and you can launch </a:t>
            </a:r>
            <a:r>
              <a:rPr lang="en-GB" i="1" dirty="0"/>
              <a:t>Z-tree </a:t>
            </a:r>
            <a:r>
              <a:rPr lang="en-GB" dirty="0"/>
              <a:t>or your purpose-built software from it.</a:t>
            </a:r>
          </a:p>
          <a:p>
            <a:r>
              <a:rPr lang="en-GB" dirty="0"/>
              <a:t>You have a server and you can launch the subjects screens from it. Subjects can see it if they are logged in to the server.</a:t>
            </a:r>
          </a:p>
          <a:p>
            <a:r>
              <a:rPr lang="en-GB" dirty="0"/>
              <a:t>You can give the subjects rights to login to the server. You can do this as you will know the subjects’ e-mail addresses from </a:t>
            </a:r>
            <a:r>
              <a:rPr lang="en-GB" i="1" dirty="0"/>
              <a:t>Hroot</a:t>
            </a:r>
            <a:r>
              <a:rPr lang="en-GB" dirty="0"/>
              <a:t> or </a:t>
            </a:r>
            <a:r>
              <a:rPr lang="en-GB" i="1" dirty="0"/>
              <a:t>Orsee</a:t>
            </a:r>
            <a:r>
              <a:rPr lang="en-GB" dirty="0"/>
              <a:t>.</a:t>
            </a:r>
            <a:endParaRPr lang="en-GB" i="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804329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recruiting the subjects</a:t>
            </a:r>
          </a:p>
        </p:txBody>
      </p:sp>
      <p:sp>
        <p:nvSpPr>
          <p:cNvPr id="3" name="Content Placeholder 2"/>
          <p:cNvSpPr>
            <a:spLocks noGrp="1"/>
          </p:cNvSpPr>
          <p:nvPr>
            <p:ph idx="1"/>
          </p:nvPr>
        </p:nvSpPr>
        <p:spPr/>
        <p:txBody>
          <a:bodyPr/>
          <a:lstStyle/>
          <a:p>
            <a:r>
              <a:rPr lang="en-GB" dirty="0"/>
              <a:t>In order to keep control, I would recommend recruiting them in the usual way – sending out invitations via </a:t>
            </a:r>
            <a:r>
              <a:rPr lang="en-GB" i="1" dirty="0"/>
              <a:t>hroot </a:t>
            </a:r>
            <a:r>
              <a:rPr lang="en-GB" dirty="0"/>
              <a:t>or </a:t>
            </a:r>
            <a:r>
              <a:rPr lang="en-GB" i="1" dirty="0" err="1"/>
              <a:t>orsee</a:t>
            </a:r>
            <a:r>
              <a:rPr lang="en-GB" i="1" dirty="0"/>
              <a:t>.</a:t>
            </a:r>
          </a:p>
          <a:p>
            <a:r>
              <a:rPr lang="en-GB" dirty="0"/>
              <a:t>The invitations should give all information about how and when subjects log in to the experiment.</a:t>
            </a:r>
          </a:p>
          <a:p>
            <a:r>
              <a:rPr lang="en-GB" dirty="0"/>
              <a:t>Depending upon how you plan to pay them, you should ask for information about their bank accounts (the account number and sort code).</a:t>
            </a:r>
          </a:p>
          <a:p>
            <a:r>
              <a:rPr lang="en-GB" dirty="0"/>
              <a:t>You should also give them a </a:t>
            </a:r>
            <a:r>
              <a:rPr lang="en-GB" i="1" dirty="0"/>
              <a:t>Zoom </a:t>
            </a:r>
            <a:r>
              <a:rPr lang="en-GB" dirty="0"/>
              <a:t>link (for checking – see the next slide)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797254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2479"/>
            <a:ext cx="8596668" cy="1320800"/>
          </a:xfrm>
        </p:spPr>
        <p:txBody>
          <a:bodyPr>
            <a:normAutofit fontScale="90000"/>
          </a:bodyPr>
          <a:lstStyle/>
          <a:p>
            <a:r>
              <a:rPr lang="en-GB" dirty="0"/>
              <a:t>Running the experiment online</a:t>
            </a:r>
            <a:br>
              <a:rPr lang="en-GB" dirty="0"/>
            </a:br>
            <a:br>
              <a:rPr lang="en-GB" dirty="0"/>
            </a:br>
            <a:r>
              <a:rPr lang="en-GB" sz="2200" b="1" dirty="0"/>
              <a:t>Making sure that the subjects understand the Instructions.</a:t>
            </a:r>
            <a:br>
              <a:rPr lang="en-GB" sz="2200" dirty="0"/>
            </a:br>
            <a:endParaRPr lang="en-GB" sz="2200" dirty="0"/>
          </a:p>
        </p:txBody>
      </p:sp>
      <p:sp>
        <p:nvSpPr>
          <p:cNvPr id="3" name="Content Placeholder 2"/>
          <p:cNvSpPr>
            <a:spLocks noGrp="1"/>
          </p:cNvSpPr>
          <p:nvPr>
            <p:ph idx="1"/>
          </p:nvPr>
        </p:nvSpPr>
        <p:spPr/>
        <p:txBody>
          <a:bodyPr/>
          <a:lstStyle/>
          <a:p>
            <a:r>
              <a:rPr lang="en-GB" dirty="0"/>
              <a:t>I suggest you do this in the usual way, but giving them some question they need to answer correctly before they can proceed to the experiment.</a:t>
            </a:r>
          </a:p>
          <a:p>
            <a:r>
              <a:rPr lang="en-GB" dirty="0"/>
              <a:t>You could also use the chat facility to communicate with any that are struggling.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2398831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monitoring the subjects</a:t>
            </a:r>
          </a:p>
        </p:txBody>
      </p:sp>
      <p:sp>
        <p:nvSpPr>
          <p:cNvPr id="3" name="Content Placeholder 2"/>
          <p:cNvSpPr>
            <a:spLocks noGrp="1"/>
          </p:cNvSpPr>
          <p:nvPr>
            <p:ph idx="1"/>
          </p:nvPr>
        </p:nvSpPr>
        <p:spPr/>
        <p:txBody>
          <a:bodyPr/>
          <a:lstStyle/>
          <a:p>
            <a:r>
              <a:rPr lang="en-GB" dirty="0"/>
              <a:t>You need to check that the subjects are the ones registered and that non-one is helping them.</a:t>
            </a:r>
          </a:p>
          <a:p>
            <a:r>
              <a:rPr lang="en-GB" dirty="0"/>
              <a:t>I would recommend using </a:t>
            </a:r>
            <a:r>
              <a:rPr lang="en-GB" i="1" dirty="0"/>
              <a:t>Zoom </a:t>
            </a:r>
            <a:r>
              <a:rPr lang="en-GB" dirty="0"/>
              <a:t>or something similar, so that you can see them and they can talk to you and ask questions (if they wish)</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2480706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paying the subjects</a:t>
            </a:r>
          </a:p>
        </p:txBody>
      </p:sp>
      <p:sp>
        <p:nvSpPr>
          <p:cNvPr id="3" name="Content Placeholder 2"/>
          <p:cNvSpPr>
            <a:spLocks noGrp="1"/>
          </p:cNvSpPr>
          <p:nvPr>
            <p:ph idx="1"/>
          </p:nvPr>
        </p:nvSpPr>
        <p:spPr/>
        <p:txBody>
          <a:bodyPr/>
          <a:lstStyle/>
          <a:p>
            <a:r>
              <a:rPr lang="en-GB" dirty="0"/>
              <a:t>This is perhaps the most difficult part.</a:t>
            </a:r>
          </a:p>
          <a:p>
            <a:r>
              <a:rPr lang="en-GB" dirty="0"/>
              <a:t>If you are in China, there is an App that you can use.</a:t>
            </a:r>
          </a:p>
          <a:p>
            <a:r>
              <a:rPr lang="en-GB" dirty="0"/>
              <a:t>You could use </a:t>
            </a:r>
            <a:r>
              <a:rPr lang="en-GB" dirty="0" err="1"/>
              <a:t>Paypal</a:t>
            </a:r>
            <a:r>
              <a:rPr lang="en-GB" dirty="0"/>
              <a:t> – but they take commission.</a:t>
            </a:r>
          </a:p>
          <a:p>
            <a:r>
              <a:rPr lang="en-GB" dirty="0"/>
              <a:t>In Europe you can pay them via their bank account – if you have their details.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1813456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Now the task for today</a:t>
            </a:r>
          </a:p>
        </p:txBody>
      </p:sp>
      <p:sp>
        <p:nvSpPr>
          <p:cNvPr id="3" name="Content Placeholder 2"/>
          <p:cNvSpPr>
            <a:spLocks noGrp="1"/>
          </p:cNvSpPr>
          <p:nvPr>
            <p:ph idx="1"/>
          </p:nvPr>
        </p:nvSpPr>
        <p:spPr/>
        <p:txBody>
          <a:bodyPr>
            <a:normAutofit fontScale="85000" lnSpcReduction="10000"/>
          </a:bodyPr>
          <a:lstStyle/>
          <a:p>
            <a:r>
              <a:rPr lang="en-GB" dirty="0"/>
              <a:t>I asked you to look at the </a:t>
            </a:r>
            <a:r>
              <a:rPr lang="en-GB" dirty="0">
                <a:hlinkClick r:id="rId2"/>
              </a:rPr>
              <a:t>paper</a:t>
            </a:r>
            <a:r>
              <a:rPr lang="en-GB" dirty="0"/>
              <a:t> by Epstein and Ji, a copy of which you can find on the course </a:t>
            </a:r>
            <a:r>
              <a:rPr lang="en-GB" dirty="0">
                <a:hlinkClick r:id="rId3"/>
              </a:rPr>
              <a:t>website</a:t>
            </a:r>
            <a:r>
              <a:rPr lang="en-GB" dirty="0"/>
              <a:t>.</a:t>
            </a:r>
          </a:p>
          <a:p>
            <a:r>
              <a:rPr lang="en-GB" dirty="0"/>
              <a:t>This is a difficult paper to read and it is full of dense mathematics.</a:t>
            </a:r>
          </a:p>
          <a:p>
            <a:r>
              <a:rPr lang="en-GB" dirty="0"/>
              <a:t>It is about decision-making under ambiguity.</a:t>
            </a:r>
          </a:p>
          <a:p>
            <a:r>
              <a:rPr lang="en-GB" dirty="0"/>
              <a:t>It contains comparative static propositions [and also a precise optimal strategy for a DM with a particular preference functional (the maxmin model of ambiguity-averse preferences)].</a:t>
            </a:r>
          </a:p>
          <a:p>
            <a:r>
              <a:rPr lang="en-GB" dirty="0"/>
              <a:t>Much of the paper is dense mathematics, but there are clear results:</a:t>
            </a:r>
          </a:p>
          <a:p>
            <a:r>
              <a:rPr lang="en-GB" sz="1400" dirty="0"/>
              <a:t>[The solution for a maxmin DM is specified on the right-hand side of page 7 (equations 21 to 24)].</a:t>
            </a:r>
          </a:p>
          <a:p>
            <a:r>
              <a:rPr lang="en-GB" dirty="0"/>
              <a:t>The comparative static propositions are</a:t>
            </a:r>
          </a:p>
          <a:p>
            <a:r>
              <a:rPr lang="en-GB" spc="55" dirty="0">
                <a:cs typeface="Calibri"/>
              </a:rPr>
              <a:t>“Sampling time increases when (1) Cost </a:t>
            </a:r>
            <a:r>
              <a:rPr lang="en-GB" i="1" spc="55" dirty="0">
                <a:cs typeface="Calibri"/>
              </a:rPr>
              <a:t>c </a:t>
            </a:r>
            <a:r>
              <a:rPr lang="en-GB" spc="55" dirty="0">
                <a:cs typeface="Calibri"/>
              </a:rPr>
              <a:t>falls; (2) </a:t>
            </a:r>
            <a:r>
              <a:rPr lang="el-GR" i="1" spc="55" dirty="0">
                <a:cs typeface="Calibri"/>
              </a:rPr>
              <a:t>σ</a:t>
            </a:r>
            <a:r>
              <a:rPr lang="en-GB" spc="55" dirty="0">
                <a:cs typeface="Calibri"/>
              </a:rPr>
              <a:t> and </a:t>
            </a:r>
            <a:r>
              <a:rPr lang="el-GR" i="1" spc="55" dirty="0">
                <a:cs typeface="Calibri" panose="020F0502020204030204" pitchFamily="34" charset="0"/>
              </a:rPr>
              <a:t>α</a:t>
            </a:r>
            <a:r>
              <a:rPr lang="en-GB" spc="55" dirty="0">
                <a:cs typeface="Calibri" panose="020F0502020204030204" pitchFamily="34" charset="0"/>
              </a:rPr>
              <a:t> increase in such a way that </a:t>
            </a:r>
            <a:r>
              <a:rPr lang="el-GR" i="1" spc="55" dirty="0">
                <a:cs typeface="Calibri" panose="020F0502020204030204" pitchFamily="34" charset="0"/>
              </a:rPr>
              <a:t>α</a:t>
            </a:r>
            <a:r>
              <a:rPr lang="en-GB" i="1" spc="55" dirty="0">
                <a:cs typeface="Calibri" panose="020F0502020204030204" pitchFamily="34" charset="0"/>
              </a:rPr>
              <a:t>/</a:t>
            </a:r>
            <a:r>
              <a:rPr lang="el-GR" i="1" spc="55" dirty="0">
                <a:cs typeface="Calibri" panose="020F0502020204030204" pitchFamily="34" charset="0"/>
              </a:rPr>
              <a:t>σ</a:t>
            </a:r>
            <a:r>
              <a:rPr lang="en-GB" i="1" spc="55" baseline="30000" dirty="0">
                <a:cs typeface="Calibri" panose="020F0502020204030204" pitchFamily="34" charset="0"/>
              </a:rPr>
              <a:t>2</a:t>
            </a:r>
            <a:r>
              <a:rPr lang="en-GB" spc="55" dirty="0">
                <a:cs typeface="Calibri" panose="020F0502020204030204" pitchFamily="34" charset="0"/>
              </a:rPr>
              <a:t> is constant”</a:t>
            </a:r>
          </a:p>
          <a:p>
            <a:r>
              <a:rPr lang="en-GB" spc="55" dirty="0">
                <a:cs typeface="Calibri" panose="020F0502020204030204" pitchFamily="34" charset="0"/>
              </a:rPr>
              <a:t>(</a:t>
            </a:r>
            <a:r>
              <a:rPr lang="el-GR" i="1" spc="55" dirty="0">
                <a:cs typeface="Calibri" panose="020F0502020204030204" pitchFamily="34" charset="0"/>
              </a:rPr>
              <a:t>α</a:t>
            </a:r>
            <a:r>
              <a:rPr lang="en-GB" i="1" spc="55" dirty="0">
                <a:cs typeface="Calibri" panose="020F0502020204030204" pitchFamily="34" charset="0"/>
              </a:rPr>
              <a:t> </a:t>
            </a:r>
            <a:r>
              <a:rPr lang="en-GB" spc="55" dirty="0">
                <a:cs typeface="Calibri" panose="020F0502020204030204" pitchFamily="34" charset="0"/>
              </a:rPr>
              <a:t>is the drift in the Brownian Motion and </a:t>
            </a:r>
            <a:r>
              <a:rPr lang="el-GR" i="1" spc="55" dirty="0">
                <a:cs typeface="Calibri"/>
              </a:rPr>
              <a:t>σ</a:t>
            </a:r>
            <a:r>
              <a:rPr lang="en-GB" spc="55" dirty="0">
                <a:cs typeface="Calibri"/>
              </a:rPr>
              <a:t> is its dispersion; </a:t>
            </a:r>
            <a:r>
              <a:rPr lang="en-GB" i="1" spc="55" dirty="0">
                <a:cs typeface="Calibri"/>
              </a:rPr>
              <a:t>c </a:t>
            </a:r>
            <a:r>
              <a:rPr lang="en-GB" spc="55" dirty="0">
                <a:cs typeface="Calibri"/>
              </a:rPr>
              <a:t>is the cost of sampling)</a:t>
            </a:r>
            <a:endParaRPr lang="en-GB" dirty="0"/>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3511027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Task for today (continued)</a:t>
            </a:r>
          </a:p>
        </p:txBody>
      </p:sp>
      <p:sp>
        <p:nvSpPr>
          <p:cNvPr id="3" name="Content Placeholder 2"/>
          <p:cNvSpPr>
            <a:spLocks noGrp="1"/>
          </p:cNvSpPr>
          <p:nvPr>
            <p:ph idx="1"/>
          </p:nvPr>
        </p:nvSpPr>
        <p:spPr/>
        <p:txBody>
          <a:bodyPr/>
          <a:lstStyle/>
          <a:p>
            <a:r>
              <a:rPr lang="en-GB" dirty="0"/>
              <a:t>I asked you to design a simple experiment which focusses on the Comparative Static propositions of the paper.</a:t>
            </a:r>
          </a:p>
          <a:p>
            <a:r>
              <a:rPr lang="en-GB" sz="1400" dirty="0"/>
              <a:t>[Do not worry, at this stage about fitting the model  and seeing if it fits better than other models.]</a:t>
            </a:r>
          </a:p>
          <a:p>
            <a:r>
              <a:rPr lang="en-GB" dirty="0"/>
              <a:t>Describe the problem that subjects will be asked to tackle, and how they will be rewarded.</a:t>
            </a:r>
          </a:p>
          <a:p>
            <a:r>
              <a:rPr lang="en-GB" dirty="0"/>
              <a:t>Pay particular attention to the number of treatments you will use, and the values of the key parameters* in the various treatments.</a:t>
            </a:r>
          </a:p>
          <a:p>
            <a:r>
              <a:rPr lang="en-GB" dirty="0"/>
              <a:t>Describe how you would analyse the data.</a:t>
            </a:r>
          </a:p>
          <a:p>
            <a:endParaRPr lang="en-GB" dirty="0"/>
          </a:p>
          <a:p>
            <a:r>
              <a:rPr lang="en-GB" sz="1600" dirty="0"/>
              <a:t>*(</a:t>
            </a:r>
            <a:r>
              <a:rPr lang="el-GR" sz="1600" i="1" dirty="0"/>
              <a:t>α</a:t>
            </a:r>
            <a:r>
              <a:rPr lang="en-GB" sz="1600" dirty="0"/>
              <a:t> and</a:t>
            </a:r>
            <a:r>
              <a:rPr lang="en-GB" sz="1600" i="1" dirty="0"/>
              <a:t> </a:t>
            </a:r>
            <a:r>
              <a:rPr lang="el-GR" sz="1600" i="1" dirty="0"/>
              <a:t>σ</a:t>
            </a:r>
            <a:r>
              <a:rPr lang="en-GB" sz="1600" i="1" dirty="0"/>
              <a:t>, </a:t>
            </a:r>
            <a:r>
              <a:rPr lang="en-GB" sz="1600" dirty="0"/>
              <a:t>the drift and spread of the Brownian Motion; and </a:t>
            </a:r>
            <a:r>
              <a:rPr lang="en-GB" sz="1600" i="1" dirty="0"/>
              <a:t>c,</a:t>
            </a:r>
            <a:r>
              <a:rPr lang="en-GB" sz="1600" dirty="0"/>
              <a:t> the sampling cost.)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5188212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This is the end of Lecture 4.</a:t>
            </a:r>
          </a:p>
          <a:p>
            <a:endParaRPr lang="en-GB" dirty="0"/>
          </a:p>
          <a:p>
            <a:r>
              <a:rPr lang="en-GB" dirty="0"/>
              <a:t>As usual, I am happy to answer any questions.</a:t>
            </a:r>
          </a:p>
          <a:p>
            <a:r>
              <a:rPr lang="en-GB" dirty="0"/>
              <a:t>You can email me at john.hey@york.ac.uk</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2436880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Paying on all problems or on just one</a:t>
            </a:r>
            <a:br>
              <a:rPr lang="en-GB" dirty="0"/>
            </a:br>
            <a:r>
              <a:rPr lang="en-GB" dirty="0"/>
              <a:t>Paying all subjects or just a subset</a:t>
            </a:r>
          </a:p>
        </p:txBody>
      </p:sp>
      <p:sp>
        <p:nvSpPr>
          <p:cNvPr id="3" name="Content Placeholder 2"/>
          <p:cNvSpPr>
            <a:spLocks noGrp="1"/>
          </p:cNvSpPr>
          <p:nvPr>
            <p:ph idx="1"/>
          </p:nvPr>
        </p:nvSpPr>
        <p:spPr/>
        <p:txBody>
          <a:bodyPr/>
          <a:lstStyle/>
          <a:p>
            <a:r>
              <a:rPr lang="en-GB" dirty="0"/>
              <a:t>There is a very good article on this by Charness et al. I have put it on the site.</a:t>
            </a:r>
          </a:p>
          <a:p>
            <a:endParaRPr lang="en-GB" dirty="0"/>
          </a:p>
          <a:p>
            <a:r>
              <a:rPr lang="en-GB" dirty="0"/>
              <a:t>They state in the abstract “While the evidence on differences across payment methods is mixed, overall it suggests that paying for only a subset of periods or individuals is at least as effective as the “pay all” approach and can well be more effective.”</a:t>
            </a:r>
          </a:p>
          <a:p>
            <a:endParaRPr lang="en-GB" dirty="0"/>
          </a:p>
          <a:p>
            <a:r>
              <a:rPr lang="en-GB" dirty="0"/>
              <a:t>You should read the paper to get insight.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528440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Interesting and informative sites</a:t>
            </a:r>
          </a:p>
        </p:txBody>
      </p:sp>
      <p:sp>
        <p:nvSpPr>
          <p:cNvPr id="3" name="Content Placeholder 2"/>
          <p:cNvSpPr>
            <a:spLocks noGrp="1"/>
          </p:cNvSpPr>
          <p:nvPr>
            <p:ph idx="1"/>
          </p:nvPr>
        </p:nvSpPr>
        <p:spPr/>
        <p:txBody>
          <a:bodyPr/>
          <a:lstStyle/>
          <a:p>
            <a:r>
              <a:rPr lang="en-GB" b="1" dirty="0">
                <a:hlinkClick r:id="rId2"/>
              </a:rPr>
              <a:t>Ariel Rubinstein</a:t>
            </a:r>
            <a:r>
              <a:rPr lang="en-GB" b="1" dirty="0"/>
              <a:t> </a:t>
            </a:r>
            <a:r>
              <a:rPr lang="en-GB" dirty="0"/>
              <a:t>has a beautiful site full of useful information.</a:t>
            </a:r>
          </a:p>
          <a:p>
            <a:r>
              <a:rPr lang="en-GB" b="1" dirty="0">
                <a:hlinkClick r:id="rId3"/>
              </a:rPr>
              <a:t>Ariel Rubinstein’s Web-Based Experiments in GAME THEORY</a:t>
            </a:r>
            <a:r>
              <a:rPr lang="en-GB" b="1" dirty="0"/>
              <a:t>.</a:t>
            </a:r>
          </a:p>
          <a:p>
            <a:r>
              <a:rPr lang="en-GB" dirty="0">
                <a:hlinkClick r:id="rId4"/>
              </a:rPr>
              <a:t>Handbook of Experimental Economics</a:t>
            </a:r>
            <a:r>
              <a:rPr lang="en-GB" dirty="0"/>
              <a:t> is an early survey</a:t>
            </a:r>
          </a:p>
          <a:p>
            <a:r>
              <a:rPr lang="en-GB" dirty="0">
                <a:hlinkClick r:id="rId5"/>
              </a:rPr>
              <a:t>Handbook of Experimental Economics volume 2</a:t>
            </a:r>
            <a:r>
              <a:rPr lang="en-GB" dirty="0"/>
              <a:t> is an updated survey.</a:t>
            </a:r>
          </a:p>
          <a:p>
            <a:r>
              <a:rPr lang="en-GB" dirty="0">
                <a:hlinkClick r:id="rId6"/>
              </a:rPr>
              <a:t>Handbook of Experimental Economics Results</a:t>
            </a:r>
            <a:r>
              <a:rPr lang="en-GB" dirty="0"/>
              <a:t> contains results.</a:t>
            </a:r>
          </a:p>
          <a:p>
            <a:r>
              <a:rPr lang="en-GB" dirty="0">
                <a:hlinkClick r:id="rId7"/>
              </a:rPr>
              <a:t>Classroom Experiments in Economics</a:t>
            </a:r>
            <a:r>
              <a:rPr lang="en-GB" dirty="0"/>
              <a:t> is a useful guide to experiments you can run in the classroom.</a:t>
            </a:r>
          </a:p>
          <a:p>
            <a:r>
              <a:rPr lang="en-GB" dirty="0">
                <a:hlinkClick r:id="rId8"/>
              </a:rPr>
              <a:t>Charlie Holt’s </a:t>
            </a:r>
            <a:r>
              <a:rPr lang="en-GB" dirty="0" err="1">
                <a:hlinkClick r:id="rId8"/>
              </a:rPr>
              <a:t>Veconlab</a:t>
            </a:r>
            <a:r>
              <a:rPr lang="en-GB" dirty="0"/>
              <a:t> contains many experiments that you can try.</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870260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Let’s play this simple game </a:t>
            </a:r>
            <a:br>
              <a:rPr lang="en-GB" dirty="0"/>
            </a:br>
            <a:r>
              <a:rPr lang="en-GB" sz="2000" dirty="0"/>
              <a:t>(if you have not played it before)</a:t>
            </a:r>
          </a:p>
        </p:txBody>
      </p:sp>
      <p:sp>
        <p:nvSpPr>
          <p:cNvPr id="3" name="Content Placeholder 2"/>
          <p:cNvSpPr>
            <a:spLocks noGrp="1"/>
          </p:cNvSpPr>
          <p:nvPr>
            <p:ph idx="1"/>
          </p:nvPr>
        </p:nvSpPr>
        <p:spPr/>
        <p:txBody>
          <a:bodyPr/>
          <a:lstStyle/>
          <a:p>
            <a:r>
              <a:rPr lang="en-GB" dirty="0"/>
              <a:t>The Guessing Game</a:t>
            </a:r>
          </a:p>
          <a:p>
            <a:r>
              <a:rPr lang="en-GB" dirty="0"/>
              <a:t>Each of you individually </a:t>
            </a:r>
            <a:r>
              <a:rPr lang="en-GB" dirty="0">
                <a:solidFill>
                  <a:srgbClr val="FF0000"/>
                </a:solidFill>
              </a:rPr>
              <a:t>are asked to pick a number between 0 and 100</a:t>
            </a:r>
            <a:r>
              <a:rPr lang="en-GB" dirty="0"/>
              <a:t>, with the </a:t>
            </a:r>
            <a:r>
              <a:rPr lang="en-GB" dirty="0">
                <a:solidFill>
                  <a:srgbClr val="FF0000"/>
                </a:solidFill>
              </a:rPr>
              <a:t>winner</a:t>
            </a:r>
            <a:r>
              <a:rPr lang="en-GB" dirty="0"/>
              <a:t> of the contest being the student that is closest to </a:t>
            </a:r>
            <a:r>
              <a:rPr lang="en-GB" dirty="0">
                <a:solidFill>
                  <a:srgbClr val="FF0000"/>
                </a:solidFill>
              </a:rPr>
              <a:t>2/3 t</a:t>
            </a:r>
            <a:r>
              <a:rPr lang="en-GB" dirty="0"/>
              <a:t>imes the average number picked of all students.</a:t>
            </a:r>
          </a:p>
          <a:p>
            <a:endParaRPr lang="en-GB" dirty="0"/>
          </a:p>
          <a:p>
            <a:r>
              <a:rPr lang="en-GB" dirty="0"/>
              <a:t>An alternative</a:t>
            </a:r>
          </a:p>
          <a:p>
            <a:r>
              <a:rPr lang="en-GB" dirty="0"/>
              <a:t>Each of you individually </a:t>
            </a:r>
            <a:r>
              <a:rPr lang="en-GB" dirty="0">
                <a:solidFill>
                  <a:srgbClr val="FF0000"/>
                </a:solidFill>
              </a:rPr>
              <a:t>are asked to pick a number between 0 and 100</a:t>
            </a:r>
            <a:r>
              <a:rPr lang="en-GB" dirty="0"/>
              <a:t>, with the </a:t>
            </a:r>
            <a:r>
              <a:rPr lang="en-GB" dirty="0">
                <a:solidFill>
                  <a:srgbClr val="FF0000"/>
                </a:solidFill>
              </a:rPr>
              <a:t>winner</a:t>
            </a:r>
            <a:r>
              <a:rPr lang="en-GB" dirty="0"/>
              <a:t> of the contest being the student that is closest to </a:t>
            </a:r>
            <a:r>
              <a:rPr lang="en-GB" dirty="0">
                <a:solidFill>
                  <a:srgbClr val="FF0000"/>
                </a:solidFill>
              </a:rPr>
              <a:t>4/3</a:t>
            </a:r>
            <a:r>
              <a:rPr lang="en-GB" dirty="0"/>
              <a:t> times the average number picked of all students.</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716879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Monty Halls’ three doors problem</a:t>
            </a:r>
          </a:p>
        </p:txBody>
      </p:sp>
      <p:sp>
        <p:nvSpPr>
          <p:cNvPr id="3" name="Content Placeholder 2"/>
          <p:cNvSpPr>
            <a:spLocks noGrp="1"/>
          </p:cNvSpPr>
          <p:nvPr>
            <p:ph idx="1"/>
          </p:nvPr>
        </p:nvSpPr>
        <p:spPr/>
        <p:txBody>
          <a:bodyPr/>
          <a:lstStyle/>
          <a:p>
            <a:r>
              <a:rPr lang="en-GB" dirty="0"/>
              <a:t>There are 3 doors, behind which are two goats and a car.</a:t>
            </a:r>
          </a:p>
          <a:p>
            <a:r>
              <a:rPr lang="en-GB" dirty="0"/>
              <a:t>You pick a door (call it door A). You’re hoping for the car of course.</a:t>
            </a:r>
          </a:p>
          <a:p>
            <a:r>
              <a:rPr lang="en-GB" dirty="0"/>
              <a:t>Monty Hall, the game show host, examines the other doors (B &amp; C) and opens one with a goat. (If both doors have goats, he picks randomly.)</a:t>
            </a:r>
          </a:p>
          <a:p>
            <a:r>
              <a:rPr lang="en-GB" dirty="0"/>
              <a:t>Here’s the game: Do you stick with door A (original guess) or switch to the unopened door? Does it matter?</a:t>
            </a:r>
          </a:p>
          <a:p>
            <a:endParaRPr lang="en-GB" dirty="0"/>
          </a:p>
          <a:p>
            <a:r>
              <a:rPr lang="en-GB" dirty="0"/>
              <a:t>Let us play it.</a:t>
            </a:r>
          </a:p>
          <a:p>
            <a:endParaRPr lang="en-GB" dirty="0"/>
          </a:p>
          <a:p>
            <a:r>
              <a:rPr lang="en-GB" dirty="0"/>
              <a:t>Later we will look at Prof Morone’s refinement of the problem.</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182192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 Morone’s refinement</a:t>
            </a:r>
          </a:p>
        </p:txBody>
      </p:sp>
      <p:sp>
        <p:nvSpPr>
          <p:cNvPr id="3" name="Content Placeholder 2"/>
          <p:cNvSpPr>
            <a:spLocks noGrp="1"/>
          </p:cNvSpPr>
          <p:nvPr>
            <p:ph idx="1"/>
          </p:nvPr>
        </p:nvSpPr>
        <p:spPr/>
        <p:txBody>
          <a:bodyPr/>
          <a:lstStyle/>
          <a:p>
            <a:r>
              <a:rPr lang="en-GB" dirty="0"/>
              <a:t>You pick two doors but do not </a:t>
            </a:r>
            <a:r>
              <a:rPr lang="en-GB"/>
              <a:t>open them.</a:t>
            </a:r>
            <a:endParaRPr lang="en-GB" dirty="0"/>
          </a:p>
          <a:p>
            <a:r>
              <a:rPr lang="en-GB" dirty="0"/>
              <a:t>Monty Hall opens one of the two doors you have chosen and shows that there is a goat behind it.</a:t>
            </a:r>
          </a:p>
          <a:p>
            <a:endParaRPr lang="en-GB" dirty="0"/>
          </a:p>
          <a:p>
            <a:r>
              <a:rPr lang="en-GB" dirty="0"/>
              <a:t>Should you switch to the remaining door?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106333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Experimental software</a:t>
            </a:r>
          </a:p>
        </p:txBody>
      </p:sp>
      <p:sp>
        <p:nvSpPr>
          <p:cNvPr id="3" name="Content Placeholder 2"/>
          <p:cNvSpPr>
            <a:spLocks noGrp="1"/>
          </p:cNvSpPr>
          <p:nvPr>
            <p:ph idx="1"/>
          </p:nvPr>
        </p:nvSpPr>
        <p:spPr/>
        <p:txBody>
          <a:bodyPr/>
          <a:lstStyle/>
          <a:p>
            <a:r>
              <a:rPr lang="en-GB" dirty="0"/>
              <a:t>This depends upon the type of experiment and your programming skills. </a:t>
            </a:r>
          </a:p>
          <a:p>
            <a:r>
              <a:rPr lang="en-GB" dirty="0"/>
              <a:t>You could, of course, do one without software, but software provides a structure, and a way of collecting data.</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682643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11660</TotalTime>
  <Words>2715</Words>
  <Application>Microsoft Office PowerPoint</Application>
  <PresentationFormat>Widescreen</PresentationFormat>
  <Paragraphs>234</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Trebuchet MS</vt:lpstr>
      <vt:lpstr>Wingdings 3</vt:lpstr>
      <vt:lpstr>Facet</vt:lpstr>
      <vt:lpstr>Experimental Economics  Lecture 4</vt:lpstr>
      <vt:lpstr>Software</vt:lpstr>
      <vt:lpstr>Real versus hypothetical payments</vt:lpstr>
      <vt:lpstr>Paying on all problems or on just one Paying all subjects or just a subset</vt:lpstr>
      <vt:lpstr>Interesting and informative sites</vt:lpstr>
      <vt:lpstr>Let’s play this simple game  (if you have not played it before)</vt:lpstr>
      <vt:lpstr>Monty Halls’ three doors problem</vt:lpstr>
      <vt:lpstr>Prof Morone’s refinement</vt:lpstr>
      <vt:lpstr>Experimental software</vt:lpstr>
      <vt:lpstr>Possible softwares</vt:lpstr>
      <vt:lpstr>What the software should do</vt:lpstr>
      <vt:lpstr>An example of a Python interface An experiment testing Epstein and Ji The subjects saw an evolving graph giving (costly) information, and the theory was about seeing when they stopped gathering information. The software did not record every position of the graph – which we realised later would  have been useful for data analysis.</vt:lpstr>
      <vt:lpstr>An example of a Visual Studio interface</vt:lpstr>
      <vt:lpstr>An example of a Z-tree interface An experiment published in Management Science.</vt:lpstr>
      <vt:lpstr>Another example of a Python interface  An experiment by Bone, Crosetto, Hey and Pasca</vt:lpstr>
      <vt:lpstr>Another example of a Python interface   An experiment by Bone, Crosetto, Hey and Pasca</vt:lpstr>
      <vt:lpstr>Part of a Python program</vt:lpstr>
      <vt:lpstr>Part of a Z-tree program</vt:lpstr>
      <vt:lpstr>Part of a Visual Studio Program 2 Programming involves a set of functions. This is a second – to move the subject on.</vt:lpstr>
      <vt:lpstr>Part of a Visual Studio Program 1 Programming involves a set of functions. This is one – to display the EXEC logo.</vt:lpstr>
      <vt:lpstr>How to write your software  Advice independent of the choice of software</vt:lpstr>
      <vt:lpstr>If you are going to get someone else to write the experimental software</vt:lpstr>
      <vt:lpstr>Running the Experiment in the laboratory</vt:lpstr>
      <vt:lpstr>Running the Experiment in the laboratory:   The recruitment of subjects, and booking them into slots. </vt:lpstr>
      <vt:lpstr>Running the Experiment in the laboratory  Greeting the subjects and initiating the experiment </vt:lpstr>
      <vt:lpstr>Running the Experiment in the laboratory  Making sure that the subjects understand the Instructions.  </vt:lpstr>
      <vt:lpstr>Running the Experiment in the laboratory  A post-experimental questionnaire</vt:lpstr>
      <vt:lpstr>Running the Experiment in the laboratory  Paying the subjects </vt:lpstr>
      <vt:lpstr>Running the experiment online</vt:lpstr>
      <vt:lpstr>Running the experiment online</vt:lpstr>
      <vt:lpstr>Running the experiment online  with Z-tree unleashed and/or o-tree</vt:lpstr>
      <vt:lpstr>Running the experiment online  with a Virtual Server</vt:lpstr>
      <vt:lpstr>Running the experiment online  recruiting the subjects</vt:lpstr>
      <vt:lpstr>Running the experiment online  Making sure that the subjects understand the Instructions. </vt:lpstr>
      <vt:lpstr>Running the experiment online  monitoring the subjects</vt:lpstr>
      <vt:lpstr>Running the experiment online  paying the subjects</vt:lpstr>
      <vt:lpstr>Now the task for today</vt:lpstr>
      <vt:lpstr>A Task for today (continued)</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52</cp:revision>
  <dcterms:created xsi:type="dcterms:W3CDTF">2020-09-12T12:48:19Z</dcterms:created>
  <dcterms:modified xsi:type="dcterms:W3CDTF">2023-10-13T15:33:46Z</dcterms:modified>
</cp:coreProperties>
</file>